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평균 판매가격 (USD)</c:v>
                </c:pt>
              </c:strCache>
            </c:strRef>
          </c:tx>
          <c:spPr>
            <a:solidFill>
              <a:srgbClr val="1B5D70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FOODS</c:v>
                </c:pt>
                <c:pt idx="1">
                  <c:v>HOBBIES</c:v>
                </c:pt>
                <c:pt idx="2">
                  <c:v>HOUSEHOLD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3.2510267431</c:v>
                </c:pt>
                <c:pt idx="1">
                  <c:v>5.333896145</c:v>
                </c:pt>
                <c:pt idx="2">
                  <c:v>5.4657802408</c:v>
                </c:pt>
              </c:numCache>
            </c:numRef>
          </c:val>
        </c:ser>
        <c:dLbls>
          <c:numFmt formatCode="0.00" sourceLinked="0"/>
          <c:txPr>
            <a:bodyPr/>
            <a:lstStyle/>
            <a:p>
              <a:pPr>
                <a:defRPr sz="1100">
                  <a:solidFill>
                    <a:srgbClr val="1D272D"/>
                  </a:solidFill>
                  <a:latin typeface="맑은 고딕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axMin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>
              <a:defRPr sz="1300">
                <a:solidFill>
                  <a:srgbClr val="1D272D"/>
                </a:solidFill>
                <a:latin typeface="맑은 고딕"/>
              </a:defRPr>
            </a:pPr>
          </a:p>
        </c:txPr>
        <c:crossAx val="-2113994440"/>
        <c:crossesAt val="0.0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>
              <a:solidFill>
                <a:srgbClr val="DEE5E8"/>
              </a:solidFill>
            </a:ln>
          </c:spPr>
        </c:majorGridlines>
        <c:majorTickMark val="none"/>
        <c:minorTickMark val="none"/>
        <c:tickLblPos val="nextTo"/>
        <c:txPr>
          <a:bodyPr/>
          <a:lstStyle/>
          <a:p>
            <a:pPr>
              <a:defRPr sz="1000">
                <a:solidFill>
                  <a:srgbClr val="657076"/>
                </a:solidFill>
                <a:latin typeface="맑은 고딕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style val="1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SNAP=0</c:v>
                </c:pt>
              </c:strCache>
            </c:strRef>
          </c:tx>
          <c:spPr>
            <a:solidFill>
              <a:srgbClr val="1B5D70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CA</c:v>
                </c:pt>
                <c:pt idx="1">
                  <c:v>TX</c:v>
                </c:pt>
                <c:pt idx="2">
                  <c:v>WI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0.2003080902</c:v>
                </c:pt>
                <c:pt idx="1">
                  <c:v>0.1738977491</c:v>
                </c:pt>
                <c:pt idx="2">
                  <c:v>0.162029508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SNAP=1</c:v>
                </c:pt>
              </c:strCache>
            </c:strRef>
          </c:tx>
          <c:spPr>
            <a:solidFill>
              <a:srgbClr val="1B5D70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CA</c:v>
                </c:pt>
                <c:pt idx="1">
                  <c:v>TX</c:v>
                </c:pt>
                <c:pt idx="2">
                  <c:v>WI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0.2162378845</c:v>
                </c:pt>
                <c:pt idx="1">
                  <c:v>0.1939344867</c:v>
                </c:pt>
                <c:pt idx="2">
                  <c:v>0.1973809719</c:v>
                </c:pt>
              </c:numCache>
            </c:numRef>
          </c:val>
        </c:ser>
        <c:dLbls>
          <c:numFmt formatCode="0.000" sourceLinked="0"/>
          <c:txPr>
            <a:bodyPr/>
            <a:lstStyle/>
            <a:p>
              <a:pPr>
                <a:defRPr sz="1000">
                  <a:solidFill>
                    <a:srgbClr val="1D272D"/>
                  </a:solidFill>
                  <a:latin typeface="맑은 고딕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55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1400">
                <a:solidFill>
                  <a:srgbClr val="1D272D"/>
                </a:solidFill>
                <a:latin typeface="맑은 고딕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0.25"/>
          <c:min val="0.0"/>
        </c:scaling>
        <c:delete val="0"/>
        <c:axPos val="l"/>
        <c:majorGridlines>
          <c:spPr>
            <a:ln>
              <a:solidFill>
                <a:srgbClr val="DEE5E8"/>
              </a:solidFill>
            </a:ln>
          </c:spPr>
        </c:majorGridlines>
        <c:numFmt formatCode="0.00" sourceLinked="0"/>
        <c:majorTickMark val="none"/>
        <c:minorTickMark val="none"/>
        <c:tickLblPos val="nextTo"/>
        <c:txPr>
          <a:bodyPr/>
          <a:lstStyle/>
          <a:p>
            <a:pPr>
              <a:defRPr sz="1000">
                <a:solidFill>
                  <a:srgbClr val="657076"/>
                </a:solidFill>
                <a:latin typeface="맑은 고딕"/>
              </a:defRPr>
            </a:pPr>
          </a:p>
        </c:txPr>
        <c:crossAx val="-2068027336"/>
        <c:crosses val="autoZero"/>
        <c:majorUnit val="0.05"/>
      </c:valAx>
    </c:plotArea>
    <c:legend>
      <c:legendPos val="b"/>
      <c:overlay val="0"/>
      <c:txPr>
        <a:bodyPr/>
        <a:lstStyle/>
        <a:p>
          <a:pPr>
            <a:defRPr sz="1000">
              <a:solidFill>
                <a:srgbClr val="657076"/>
              </a:solidFill>
              <a:latin typeface="맑은 고딕"/>
            </a:defRPr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1005840"/>
            <a:ext cx="109728" cy="4800600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34440" y="1389888"/>
            <a:ext cx="9875520" cy="6858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3800" b="1">
                <a:solidFill>
                  <a:srgbClr val="1D272D"/>
                </a:solidFill>
                <a:latin typeface="맑은 고딕"/>
              </a:rPr>
              <a:t>Walmart M5 데이터 분석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61872" y="2221992"/>
            <a:ext cx="9601200" cy="43891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100" b="0">
                <a:solidFill>
                  <a:srgbClr val="1B5D70"/>
                </a:solidFill>
                <a:latin typeface="맑은 고딕"/>
              </a:rPr>
              <a:t>가격 · SNAP · Event 수요 패턴</a:t>
            </a:r>
          </a:p>
        </p:txBody>
      </p:sp>
      <p:sp>
        <p:nvSpPr>
          <p:cNvPr id="5" name="Rectangle 4"/>
          <p:cNvSpPr/>
          <p:nvPr/>
        </p:nvSpPr>
        <p:spPr>
          <a:xfrm>
            <a:off x="1261872" y="3017520"/>
            <a:ext cx="2103120" cy="22860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261872" y="3840480"/>
            <a:ext cx="9692640" cy="4114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400" b="0">
                <a:solidFill>
                  <a:srgbClr val="1D272D"/>
                </a:solidFill>
                <a:latin typeface="맑은 고딕"/>
              </a:rPr>
              <a:t>데이터 출처  M5 Forecasting Accuracy · Walmart 판매량, 달력, 가격 데이터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61872" y="4325112"/>
            <a:ext cx="9692640" cy="36576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400" b="0">
                <a:solidFill>
                  <a:srgbClr val="1D272D"/>
                </a:solidFill>
                <a:latin typeface="맑은 고딕"/>
              </a:rPr>
              <a:t>분석자  김기윤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61872" y="6291072"/>
            <a:ext cx="9875520" cy="22860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000" b="0">
                <a:solidFill>
                  <a:srgbClr val="657076"/>
                </a:solidFill>
                <a:latin typeface="맑은 고딕"/>
              </a:rPr>
              <a:t>집계 기간: 2011–2016  |  수요 단위: 판매 수량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74320"/>
            <a:ext cx="10972800" cy="47548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800" b="1">
                <a:solidFill>
                  <a:srgbClr val="1D272D"/>
                </a:solidFill>
                <a:latin typeface="맑은 고딕"/>
              </a:rPr>
              <a:t>cat_id별 평균 가격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859536"/>
            <a:ext cx="1042415" cy="22860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941832"/>
            <a:ext cx="110185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600" b="1">
                <a:solidFill>
                  <a:srgbClr val="1B5D70"/>
                </a:solidFill>
                <a:latin typeface="맑은 고딕"/>
              </a:rPr>
              <a:t>질문 1 · 카테고리별 평균 판매가격은 어떻게 다른가?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502920" y="1298448"/>
          <a:ext cx="11201400" cy="34290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4956048"/>
            <a:ext cx="1092708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500" b="1">
                <a:solidFill>
                  <a:srgbClr val="1D272D"/>
                </a:solidFill>
                <a:latin typeface="맑은 고딕"/>
              </a:rPr>
              <a:t>HOUSEHOLD $5.47, HOBBIES $5.33, FOODS $3.25 순으로 평균 가격이 높습니다.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404104"/>
            <a:ext cx="10927080" cy="8412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400" b="0">
                <a:solidFill>
                  <a:srgbClr val="1D272D"/>
                </a:solidFill>
                <a:latin typeface="맑은 고딕"/>
              </a:rPr>
              <a:t>평균 가격은 HOUSEHOLD와 HOBBIES가 FOODS보다 높았습니다. 카테고리별 판매량을 함께 비교하면 가격 차이와 수요 규모를 함께 파악할 수 있습니다.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55664"/>
            <a:ext cx="109270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50" b="0">
                <a:solidFill>
                  <a:srgbClr val="657076"/>
                </a:solidFill>
                <a:latin typeface="맑은 고딕"/>
              </a:rPr>
              <a:t>출처: sell_prices와 sales_train을 item_id·store_id로 연결해 cat_id별 평균 계산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74320"/>
            <a:ext cx="10972800" cy="47548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800" b="1">
                <a:solidFill>
                  <a:srgbClr val="1D272D"/>
                </a:solidFill>
                <a:latin typeface="맑은 고딕"/>
              </a:rPr>
              <a:t>SNAP 여부별 평균 수요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859536"/>
            <a:ext cx="1042415" cy="22860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941832"/>
            <a:ext cx="110185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600" b="1">
                <a:solidFill>
                  <a:srgbClr val="1B5D70"/>
                </a:solidFill>
                <a:latin typeface="맑은 고딕"/>
              </a:rPr>
              <a:t>질문 2 · SNAP=0일과 SNAP=1일의 평균 수요는 주별로 어떻게 다른가?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822960" y="1353312"/>
          <a:ext cx="10561320" cy="36118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640080" y="5056632"/>
            <a:ext cx="1092708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500" b="1">
                <a:solidFill>
                  <a:srgbClr val="1D272D"/>
                </a:solidFill>
                <a:latin typeface="맑은 고딕"/>
              </a:rPr>
              <a:t>SNAP=1일 평균은 세 주 모두 높았고, 증가폭은 CA 7.95%, TX 11.52%, WI 21.82%였습니다.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5504688"/>
            <a:ext cx="10927080" cy="79552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400" b="0">
                <a:solidFill>
                  <a:srgbClr val="1D272D"/>
                </a:solidFill>
                <a:latin typeface="맑은 고딕"/>
              </a:rPr>
              <a:t>SNAP=1일의 상품·매장당 평균 수요가 세 주 모두 더 높았습니다. 다만 계절과 이벤트 영향이 섞인 관측 비교이므로, 이 차이를 SNAP의 인과 효과로 단정할 수는 없습니다.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6455664"/>
            <a:ext cx="109270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50" b="0">
                <a:solidFill>
                  <a:srgbClr val="657076"/>
                </a:solidFill>
                <a:latin typeface="맑은 고딕"/>
              </a:rPr>
              <a:t>출처: sales_train과 calendar를 d_일자 및 주별 SNAP 표시에 연결 | 0 판매일 포함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274320"/>
            <a:ext cx="10972800" cy="47548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2800" b="1">
                <a:solidFill>
                  <a:srgbClr val="1D272D"/>
                </a:solidFill>
                <a:latin typeface="맑은 고딕"/>
              </a:rPr>
              <a:t>Event별 평균 수요 변화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859536"/>
            <a:ext cx="1042415" cy="22860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3504" y="941832"/>
            <a:ext cx="11018520" cy="347472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600" b="1">
                <a:solidFill>
                  <a:srgbClr val="1B5D70"/>
                </a:solidFill>
                <a:latin typeface="맑은 고딕"/>
              </a:rPr>
              <a:t>질문 3 · Event가 있는 날의 평균 수요는 비이벤트 날짜보다 얼마나 달라지는가?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58368" y="1389888"/>
            <a:ext cx="539496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300" b="1">
                <a:solidFill>
                  <a:srgbClr val="1B5D70"/>
                </a:solidFill>
                <a:latin typeface="맑은 고딕"/>
              </a:rPr>
              <a:t>증가 상위 8개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99632" y="1389888"/>
            <a:ext cx="5303520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300" b="1">
                <a:solidFill>
                  <a:srgbClr val="1B5D70"/>
                </a:solidFill>
                <a:latin typeface="맑은 고딕"/>
              </a:rPr>
              <a:t>감소 상위 8개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58368" y="1755648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LaborDay</a:t>
            </a:r>
          </a:p>
        </p:txBody>
      </p:sp>
      <p:sp>
        <p:nvSpPr>
          <p:cNvPr id="8" name="Rectangle 7"/>
          <p:cNvSpPr/>
          <p:nvPr/>
        </p:nvSpPr>
        <p:spPr>
          <a:xfrm>
            <a:off x="3474720" y="1819656"/>
            <a:ext cx="1627632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184648" y="1755648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+21.8%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8368" y="2125980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SuperBowl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74720" y="2189988"/>
            <a:ext cx="1362172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184648" y="2125980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+18.2%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8368" y="2496312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OrthodoxEaster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74720" y="2560320"/>
            <a:ext cx="1345274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184648" y="2496312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+18.0%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58368" y="2866644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Father’s day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474720" y="2930651"/>
            <a:ext cx="677145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184648" y="2866644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+9.1%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3236976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Easter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474720" y="3300984"/>
            <a:ext cx="501538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184648" y="3236976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+6.7%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3607308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Pesach End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474720" y="3671316"/>
            <a:ext cx="360388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84648" y="3607308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+4.8%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3977639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Mother’s day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74720" y="4041648"/>
            <a:ext cx="323932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184648" y="3977639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+4.3%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58368" y="4347972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Purim End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474720" y="4411980"/>
            <a:ext cx="290712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5184648" y="4347972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+3.9%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99632" y="1755648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Christmas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015984" y="1819656"/>
            <a:ext cx="1627632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10725912" y="1755648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-100.0%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6199632" y="2125980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Thanksgiving</a:t>
            </a:r>
          </a:p>
        </p:txBody>
      </p:sp>
      <p:sp>
        <p:nvSpPr>
          <p:cNvPr id="35" name="Rectangle 34"/>
          <p:cNvSpPr/>
          <p:nvPr/>
        </p:nvSpPr>
        <p:spPr>
          <a:xfrm>
            <a:off x="9015984" y="2189988"/>
            <a:ext cx="634201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10725912" y="2125980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-38.9%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99632" y="2496312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NewYear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015984" y="2560320"/>
            <a:ext cx="415965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10725912" y="2496312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-25.5%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99632" y="2866644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LentWeek2</a:t>
            </a:r>
          </a:p>
        </p:txBody>
      </p:sp>
      <p:sp>
        <p:nvSpPr>
          <p:cNvPr id="41" name="Rectangle 40"/>
          <p:cNvSpPr/>
          <p:nvPr/>
        </p:nvSpPr>
        <p:spPr>
          <a:xfrm>
            <a:off x="9015984" y="2930651"/>
            <a:ext cx="228772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10725912" y="2866644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-14.0%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6199632" y="3236976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Halloween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015984" y="3300984"/>
            <a:ext cx="214074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10725912" y="3236976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-13.1%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99632" y="3607308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LentStart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015984" y="3671316"/>
            <a:ext cx="182663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TextBox 47"/>
          <p:cNvSpPr txBox="1"/>
          <p:nvPr/>
        </p:nvSpPr>
        <p:spPr>
          <a:xfrm>
            <a:off x="10725912" y="3607308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-11.2%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6199632" y="3977639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NBAFinalsStart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9015984" y="4041648"/>
            <a:ext cx="128678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1" name="TextBox 50"/>
          <p:cNvSpPr txBox="1"/>
          <p:nvPr/>
        </p:nvSpPr>
        <p:spPr>
          <a:xfrm>
            <a:off x="10725912" y="3977639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-7.9%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6199632" y="4347972"/>
            <a:ext cx="2761488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1D272D"/>
                </a:solidFill>
                <a:latin typeface="맑은 고딕"/>
              </a:rPr>
              <a:t>MemorialDay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015984" y="4411980"/>
            <a:ext cx="89852" cy="146304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10725912" y="4347972"/>
            <a:ext cx="786384" cy="27432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r"/>
            <a:r>
              <a:rPr sz="900" b="1">
                <a:solidFill>
                  <a:srgbClr val="1D272D"/>
                </a:solidFill>
                <a:latin typeface="맑은 고딕"/>
              </a:rPr>
              <a:t>-5.5%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640080" y="4956048"/>
            <a:ext cx="10927080" cy="38404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1500" b="1">
                <a:solidFill>
                  <a:srgbClr val="1D272D"/>
                </a:solidFill>
                <a:latin typeface="맑은 고딕"/>
              </a:rPr>
              <a:t>Labor Day +21.80%, SuperBowl +18.25%, Orthodox Easter +18.02%; Christmas는 −99.95%였습니다.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40080" y="5404104"/>
            <a:ext cx="10927080" cy="841248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400" b="0">
                <a:solidFill>
                  <a:srgbClr val="1D272D"/>
                </a:solidFill>
                <a:latin typeface="맑은 고딕"/>
              </a:rPr>
              <a:t>Event별 수요 변화는 서로 달랐고, 관측일은 이벤트마다 5~6일뿐입니다. 따라서 차이를 확정적 효과로 해석하기보다, Christmas처럼 극단적인 값은 휴점 여부와 원자료를 먼저 확인해야 합니다.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0080" y="6455664"/>
            <a:ext cx="10927080" cy="182880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850" b="0">
                <a:solidFill>
                  <a:srgbClr val="657076"/>
                </a:solidFill>
                <a:latin typeface="맑은 고딕"/>
              </a:rPr>
              <a:t>상·하위 이벤트 각 8개 표시 | 기준: Event가 없는 날 평균 34,609.3개/일 | 이벤트별 관측 5~6일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3504" y="347472"/>
            <a:ext cx="10972800" cy="56692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3000" b="1">
                <a:solidFill>
                  <a:srgbClr val="1D272D"/>
                </a:solidFill>
                <a:latin typeface="맑은 고딕"/>
              </a:rPr>
              <a:t>결론</a:t>
            </a:r>
          </a:p>
        </p:txBody>
      </p:sp>
      <p:sp>
        <p:nvSpPr>
          <p:cNvPr id="3" name="Rectangle 2"/>
          <p:cNvSpPr/>
          <p:nvPr/>
        </p:nvSpPr>
        <p:spPr>
          <a:xfrm>
            <a:off x="603504" y="1005840"/>
            <a:ext cx="1042415" cy="22860"/>
          </a:xfrm>
          <a:prstGeom prst="rect">
            <a:avLst/>
          </a:prstGeom>
          <a:solidFill>
            <a:srgbClr val="1B5D7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13232" y="1353312"/>
            <a:ext cx="10789920" cy="80467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800" b="0">
                <a:solidFill>
                  <a:srgbClr val="1D272D"/>
                </a:solidFill>
                <a:latin typeface="맑은 고딕"/>
              </a:rPr>
              <a:t>그래서  HOUSEHOLD와 HOBBIES의 평균 가격이 FOODS보다 높았습니다. 카테고리별 판매량과 가격을 함께 비교해 특성을 살펴보세요.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359152"/>
            <a:ext cx="10789920" cy="8503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800" b="0">
                <a:solidFill>
                  <a:srgbClr val="1D272D"/>
                </a:solidFill>
                <a:latin typeface="맑은 고딕"/>
              </a:rPr>
              <a:t>그래서  SNAP=1일 평균 수요는 세 주 모두 높았지만 증가 폭은 주별로 달랐습니다. SNAP 표시와 계절·이벤트 조건을 함께 살펴보세요.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429000"/>
            <a:ext cx="10789920" cy="850392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800" b="0">
                <a:solidFill>
                  <a:srgbClr val="1D272D"/>
                </a:solidFill>
                <a:latin typeface="맑은 고딕"/>
              </a:rPr>
              <a:t>그래서  Event별 수요 변화는 서로 달랐고 관측일은 5~6일뿐입니다. 극단적인 수치는 영업일 여부와 원자료를 확인한 뒤 해석하세요.</a:t>
            </a:r>
          </a:p>
        </p:txBody>
      </p:sp>
      <p:sp>
        <p:nvSpPr>
          <p:cNvPr id="7" name="Rectangle 6"/>
          <p:cNvSpPr/>
          <p:nvPr/>
        </p:nvSpPr>
        <p:spPr>
          <a:xfrm>
            <a:off x="713232" y="4645152"/>
            <a:ext cx="10927080" cy="18288"/>
          </a:xfrm>
          <a:prstGeom prst="rect">
            <a:avLst/>
          </a:prstGeom>
          <a:solidFill>
            <a:srgbClr val="DEE5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4919472"/>
            <a:ext cx="10789920" cy="960120"/>
          </a:xfrm>
          <a:prstGeom prst="rect">
            <a:avLst/>
          </a:prstGeom>
          <a:noFill/>
        </p:spPr>
        <p:txBody>
          <a:bodyPr wrap="square" lIns="18288" rIns="18288" tIns="18288" bIns="18288" anchor="t">
            <a:spAutoFit/>
          </a:bodyPr>
          <a:lstStyle/>
          <a:p>
            <a:pPr algn="l"/>
            <a:r>
              <a:rPr sz="1500" b="0">
                <a:solidFill>
                  <a:srgbClr val="657076"/>
                </a:solidFill>
                <a:latin typeface="맑은 고딕"/>
              </a:rPr>
              <a:t>다음 단계는 가격·SNAP·Event를 함께 반영한 수요 모형으로 관측된 차이가 여러 기간에 걸쳐 반복되는지 확인하는 것입니다. 표본이 적거나 값이 극단적인 이벤트는 원자료와 영업일 정보를 추가로 검토해야 합니다.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6419088"/>
            <a:ext cx="10789920" cy="201168"/>
          </a:xfrm>
          <a:prstGeom prst="rect">
            <a:avLst/>
          </a:prstGeom>
          <a:noFill/>
        </p:spPr>
        <p:txBody>
          <a:bodyPr wrap="square" lIns="18288" rIns="18288" tIns="18288" bIns="18288" anchor="ctr">
            <a:spAutoFit/>
          </a:bodyPr>
          <a:lstStyle/>
          <a:p>
            <a:pPr algn="l"/>
            <a:r>
              <a:rPr sz="900" b="0">
                <a:solidFill>
                  <a:srgbClr val="657076"/>
                </a:solidFill>
                <a:latin typeface="맑은 고딕"/>
              </a:rPr>
              <a:t>자료 범위: Walmart M5 판매량·달력·가격 데이터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Walmart M5 데이터 분석</dc:title>
  <dc:subject>Category price, SNAP demand, and event demand variation</dc:subject>
  <dc:creator>김기윤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